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1" r:id="rId1"/>
  </p:sldMasterIdLst>
  <p:sldIdLst>
    <p:sldId id="256" r:id="rId2"/>
  </p:sldIdLst>
  <p:sldSz cx="29260800" cy="4114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0692B91F-CABC-4132-8817-0DC36E2A96B9}">
          <p14:sldIdLst>
            <p14:sldId id="25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FF"/>
    <a:srgbClr val="C266FF"/>
    <a:srgbClr val="992F39"/>
    <a:srgbClr val="9B2D37"/>
    <a:srgbClr val="FBFFF2"/>
    <a:srgbClr val="920606"/>
    <a:srgbClr val="8F0000"/>
    <a:srgbClr val="961D1D"/>
    <a:srgbClr val="971D1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725" autoAdjust="0"/>
    <p:restoredTop sz="95298"/>
  </p:normalViewPr>
  <p:slideViewPr>
    <p:cSldViewPr snapToGrid="0" snapToObjects="1">
      <p:cViewPr>
        <p:scale>
          <a:sx n="64" d="100"/>
          <a:sy n="64" d="100"/>
        </p:scale>
        <p:origin x="-3048" y="-470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f>
</file>

<file path=ppt/media/image10.svg>
</file>

<file path=ppt/media/image11.png>
</file>

<file path=ppt/media/image12.svg>
</file>

<file path=ppt/media/image2.tiff>
</file>

<file path=ppt/media/image3.png>
</file>

<file path=ppt/media/image4.jpg>
</file>

<file path=ppt/media/image5.jp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6734178"/>
            <a:ext cx="24871680" cy="1432560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3657600" y="21612228"/>
            <a:ext cx="21945600" cy="9934572"/>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0081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683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939762" y="2190750"/>
            <a:ext cx="6309360" cy="3487102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11682" y="2190750"/>
            <a:ext cx="18562320" cy="3487102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52187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98090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96442" y="10258437"/>
            <a:ext cx="25237440" cy="17116422"/>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1996442" y="27536787"/>
            <a:ext cx="25237440" cy="9001122"/>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14947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11680" y="10953750"/>
            <a:ext cx="12435840" cy="261080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813280" y="10953750"/>
            <a:ext cx="12435840" cy="261080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26343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190759"/>
            <a:ext cx="25237440" cy="795337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15494" y="10086978"/>
            <a:ext cx="12378688" cy="4943472"/>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Edit Master text styles</a:t>
            </a:r>
          </a:p>
        </p:txBody>
      </p:sp>
      <p:sp>
        <p:nvSpPr>
          <p:cNvPr id="4" name="Content Placeholder 3"/>
          <p:cNvSpPr>
            <a:spLocks noGrp="1"/>
          </p:cNvSpPr>
          <p:nvPr>
            <p:ph sz="half" idx="2"/>
          </p:nvPr>
        </p:nvSpPr>
        <p:spPr>
          <a:xfrm>
            <a:off x="2015494" y="15030450"/>
            <a:ext cx="12378688" cy="221075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813282" y="10086978"/>
            <a:ext cx="12439651" cy="4943472"/>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Edit Master text styles</a:t>
            </a:r>
          </a:p>
        </p:txBody>
      </p:sp>
      <p:sp>
        <p:nvSpPr>
          <p:cNvPr id="6" name="Content Placeholder 5"/>
          <p:cNvSpPr>
            <a:spLocks noGrp="1"/>
          </p:cNvSpPr>
          <p:nvPr>
            <p:ph sz="quarter" idx="4"/>
          </p:nvPr>
        </p:nvSpPr>
        <p:spPr>
          <a:xfrm>
            <a:off x="14813282" y="15030450"/>
            <a:ext cx="12439651" cy="221075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373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20326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10543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743200"/>
            <a:ext cx="9437370" cy="960120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2439651" y="5924559"/>
            <a:ext cx="14813280" cy="2924175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15491" y="12344400"/>
            <a:ext cx="9437370" cy="22869528"/>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20785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743200"/>
            <a:ext cx="9437370" cy="960120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439651" y="5924559"/>
            <a:ext cx="14813280" cy="2924175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015491" y="12344400"/>
            <a:ext cx="9437370" cy="22869528"/>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01791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2190759"/>
            <a:ext cx="25237440" cy="795337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11680" y="10953750"/>
            <a:ext cx="25237440" cy="2610802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11680" y="38138109"/>
            <a:ext cx="6583680" cy="2190750"/>
          </a:xfrm>
          <a:prstGeom prst="rect">
            <a:avLst/>
          </a:prstGeom>
        </p:spPr>
        <p:txBody>
          <a:bodyPr vert="horz" lIns="91440" tIns="45720" rIns="91440" bIns="45720" rtlCol="0" anchor="ctr"/>
          <a:lstStyle>
            <a:lvl1pPr algn="l">
              <a:defRPr sz="3840">
                <a:solidFill>
                  <a:schemeClr val="tx1">
                    <a:tint val="75000"/>
                  </a:schemeClr>
                </a:solidFill>
              </a:defRPr>
            </a:lvl1pPr>
          </a:lstStyle>
          <a:p>
            <a:fld id="{48A87A34-81AB-432B-8DAE-1953F412C126}" type="datetimeFigureOut">
              <a:rPr lang="en-US" smtClean="0"/>
              <a:pPr/>
              <a:t>3/7/2018</a:t>
            </a:fld>
            <a:endParaRPr lang="en-US" dirty="0"/>
          </a:p>
        </p:txBody>
      </p:sp>
      <p:sp>
        <p:nvSpPr>
          <p:cNvPr id="5" name="Footer Placeholder 4"/>
          <p:cNvSpPr>
            <a:spLocks noGrp="1"/>
          </p:cNvSpPr>
          <p:nvPr>
            <p:ph type="ftr" sz="quarter" idx="3"/>
          </p:nvPr>
        </p:nvSpPr>
        <p:spPr>
          <a:xfrm>
            <a:off x="9692640" y="38138109"/>
            <a:ext cx="9875520" cy="219075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0665440" y="38138109"/>
            <a:ext cx="6583680" cy="2190750"/>
          </a:xfrm>
          <a:prstGeom prst="rect">
            <a:avLst/>
          </a:prstGeom>
        </p:spPr>
        <p:txBody>
          <a:bodyPr vert="horz" lIns="91440" tIns="45720" rIns="91440" bIns="45720" rtlCol="0" anchor="ctr"/>
          <a:lstStyle>
            <a:lvl1pPr algn="r">
              <a:defRPr sz="384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09054346"/>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image" Target="../media/image2.tiff"/><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image" Target="../media/image5.jpg"/><Relationship Id="rId11" Type="http://schemas.openxmlformats.org/officeDocument/2006/relationships/image" Target="../media/image10.svg"/><Relationship Id="rId5" Type="http://schemas.openxmlformats.org/officeDocument/2006/relationships/image" Target="../media/image4.jp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7" name="Rounded Rectangle 5">
            <a:extLst>
              <a:ext uri="{FF2B5EF4-FFF2-40B4-BE49-F238E27FC236}">
                <a16:creationId xmlns:a16="http://schemas.microsoft.com/office/drawing/2014/main" id="{BB3D12BC-DE28-4E62-8BD6-00B7F0C2028E}"/>
              </a:ext>
            </a:extLst>
          </p:cNvPr>
          <p:cNvSpPr/>
          <p:nvPr/>
        </p:nvSpPr>
        <p:spPr>
          <a:xfrm>
            <a:off x="19912551" y="22075553"/>
            <a:ext cx="8910291" cy="6489076"/>
          </a:xfrm>
          <a:prstGeom prst="roundRect">
            <a:avLst>
              <a:gd name="adj" fmla="val 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3200" b="1" dirty="0">
              <a:latin typeface="Arial" panose="020B0604020202020204" pitchFamily="34" charset="0"/>
              <a:cs typeface="Arial" panose="020B0604020202020204" pitchFamily="34" charset="0"/>
            </a:endParaRPr>
          </a:p>
          <a:p>
            <a:pPr algn="ctr"/>
            <a:endParaRPr lang="en-US" sz="3200" b="1" dirty="0">
              <a:latin typeface="Arial" panose="020B0604020202020204" pitchFamily="34" charset="0"/>
              <a:cs typeface="Arial" panose="020B0604020202020204" pitchFamily="34" charset="0"/>
            </a:endParaRPr>
          </a:p>
          <a:p>
            <a:pPr algn="ctr"/>
            <a:endParaRPr lang="en-US" sz="3200" b="1" dirty="0">
              <a:latin typeface="Arial" panose="020B0604020202020204" pitchFamily="34" charset="0"/>
              <a:cs typeface="Arial" panose="020B0604020202020204" pitchFamily="34" charset="0"/>
            </a:endParaRPr>
          </a:p>
          <a:p>
            <a:pPr algn="ctr"/>
            <a:endParaRPr lang="en-US" sz="3200" dirty="0">
              <a:latin typeface="Arial" panose="020B0604020202020204" pitchFamily="34" charset="0"/>
              <a:cs typeface="Arial" panose="020B0604020202020204" pitchFamily="34" charset="0"/>
            </a:endParaRPr>
          </a:p>
          <a:p>
            <a:br>
              <a:rPr lang="en-US" sz="3200" dirty="0"/>
            </a:br>
            <a:endParaRPr lang="en-US" sz="3200" dirty="0">
              <a:latin typeface="Arial" panose="020B0604020202020204" pitchFamily="34" charset="0"/>
              <a:cs typeface="Arial" panose="020B0604020202020204" pitchFamily="34" charset="0"/>
            </a:endParaRPr>
          </a:p>
        </p:txBody>
      </p:sp>
      <p:sp>
        <p:nvSpPr>
          <p:cNvPr id="76" name="Rounded Rectangle 124">
            <a:extLst>
              <a:ext uri="{FF2B5EF4-FFF2-40B4-BE49-F238E27FC236}">
                <a16:creationId xmlns:a16="http://schemas.microsoft.com/office/drawing/2014/main" id="{190FA73F-36F4-44A6-B9DC-CDF0665D7A22}"/>
              </a:ext>
            </a:extLst>
          </p:cNvPr>
          <p:cNvSpPr/>
          <p:nvPr/>
        </p:nvSpPr>
        <p:spPr>
          <a:xfrm>
            <a:off x="9925984" y="20136610"/>
            <a:ext cx="9750631" cy="18055663"/>
          </a:xfrm>
          <a:prstGeom prst="roundRect">
            <a:avLst>
              <a:gd name="adj" fmla="val 0"/>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839" b="1"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p:txBody>
      </p:sp>
      <p:sp>
        <p:nvSpPr>
          <p:cNvPr id="72" name="Rounded Rectangle 121">
            <a:extLst>
              <a:ext uri="{FF2B5EF4-FFF2-40B4-BE49-F238E27FC236}">
                <a16:creationId xmlns:a16="http://schemas.microsoft.com/office/drawing/2014/main" id="{0D1D28A0-CCD6-48DC-9E3A-A49FA0A376E4}"/>
              </a:ext>
            </a:extLst>
          </p:cNvPr>
          <p:cNvSpPr/>
          <p:nvPr/>
        </p:nvSpPr>
        <p:spPr>
          <a:xfrm>
            <a:off x="19958623" y="28830911"/>
            <a:ext cx="9015165" cy="9361362"/>
          </a:xfrm>
          <a:prstGeom prst="roundRect">
            <a:avLst>
              <a:gd name="adj" fmla="val 0"/>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p:txBody>
      </p:sp>
      <p:sp>
        <p:nvSpPr>
          <p:cNvPr id="71" name="Rounded Rectangle 121">
            <a:extLst>
              <a:ext uri="{FF2B5EF4-FFF2-40B4-BE49-F238E27FC236}">
                <a16:creationId xmlns:a16="http://schemas.microsoft.com/office/drawing/2014/main" id="{C5879C4B-95FB-4975-8980-B1B510EC8A89}"/>
              </a:ext>
            </a:extLst>
          </p:cNvPr>
          <p:cNvSpPr/>
          <p:nvPr/>
        </p:nvSpPr>
        <p:spPr>
          <a:xfrm>
            <a:off x="294447" y="10864449"/>
            <a:ext cx="9436405" cy="14319189"/>
          </a:xfrm>
          <a:prstGeom prst="roundRect">
            <a:avLst>
              <a:gd name="adj" fmla="val 0"/>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p:txBody>
      </p:sp>
      <p:sp>
        <p:nvSpPr>
          <p:cNvPr id="125" name="Rounded Rectangle 124"/>
          <p:cNvSpPr/>
          <p:nvPr/>
        </p:nvSpPr>
        <p:spPr>
          <a:xfrm>
            <a:off x="9925984" y="10864450"/>
            <a:ext cx="9750631" cy="9073306"/>
          </a:xfrm>
          <a:prstGeom prst="roundRect">
            <a:avLst>
              <a:gd name="adj" fmla="val 0"/>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839" b="1"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p:txBody>
      </p:sp>
      <p:sp>
        <p:nvSpPr>
          <p:cNvPr id="122" name="Rounded Rectangle 121"/>
          <p:cNvSpPr/>
          <p:nvPr/>
        </p:nvSpPr>
        <p:spPr>
          <a:xfrm>
            <a:off x="290775" y="4661227"/>
            <a:ext cx="28634104" cy="5908191"/>
          </a:xfrm>
          <a:prstGeom prst="roundRect">
            <a:avLst>
              <a:gd name="adj" fmla="val 0"/>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p:txBody>
      </p:sp>
      <p:sp>
        <p:nvSpPr>
          <p:cNvPr id="5" name="Rounded Rectangle 4"/>
          <p:cNvSpPr/>
          <p:nvPr/>
        </p:nvSpPr>
        <p:spPr>
          <a:xfrm>
            <a:off x="220444" y="12727679"/>
            <a:ext cx="6745357" cy="4512341"/>
          </a:xfrm>
          <a:prstGeom prst="roundRect">
            <a:avLst>
              <a:gd name="adj" fmla="val 0"/>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a:t>
            </a: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p:txBody>
      </p:sp>
      <p:sp>
        <p:nvSpPr>
          <p:cNvPr id="6" name="Rounded Rectangle 5"/>
          <p:cNvSpPr/>
          <p:nvPr/>
        </p:nvSpPr>
        <p:spPr>
          <a:xfrm>
            <a:off x="19958623" y="10905681"/>
            <a:ext cx="8910291" cy="10833609"/>
          </a:xfrm>
          <a:prstGeom prst="roundRect">
            <a:avLst>
              <a:gd name="adj" fmla="val 0"/>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4839" b="1" dirty="0">
              <a:latin typeface="Arial" panose="020B0604020202020204" pitchFamily="34" charset="0"/>
              <a:cs typeface="Arial" panose="020B0604020202020204" pitchFamily="34" charset="0"/>
            </a:endParaRPr>
          </a:p>
          <a:p>
            <a:pPr algn="ctr"/>
            <a:endParaRPr lang="en-US" sz="3200" b="1" dirty="0">
              <a:latin typeface="Arial" panose="020B0604020202020204" pitchFamily="34" charset="0"/>
              <a:cs typeface="Arial" panose="020B0604020202020204" pitchFamily="34" charset="0"/>
            </a:endParaRPr>
          </a:p>
          <a:p>
            <a:pPr algn="ctr"/>
            <a:endParaRPr lang="en-US" sz="3200" b="1" dirty="0">
              <a:latin typeface="Arial" panose="020B0604020202020204" pitchFamily="34" charset="0"/>
              <a:cs typeface="Arial" panose="020B0604020202020204" pitchFamily="34" charset="0"/>
            </a:endParaRPr>
          </a:p>
          <a:p>
            <a:pPr algn="ctr"/>
            <a:endParaRPr lang="en-US" sz="3200" b="1" dirty="0">
              <a:latin typeface="Arial" panose="020B0604020202020204" pitchFamily="34" charset="0"/>
              <a:cs typeface="Arial" panose="020B0604020202020204" pitchFamily="34" charset="0"/>
            </a:endParaRPr>
          </a:p>
          <a:p>
            <a:pPr algn="ctr"/>
            <a:endParaRPr lang="en-US" sz="3200" dirty="0">
              <a:latin typeface="Arial" panose="020B0604020202020204" pitchFamily="34" charset="0"/>
              <a:cs typeface="Arial" panose="020B0604020202020204" pitchFamily="34" charset="0"/>
            </a:endParaRPr>
          </a:p>
          <a:p>
            <a:br>
              <a:rPr lang="en-US" sz="3200" dirty="0"/>
            </a:br>
            <a:endParaRPr lang="en-US" sz="3200" dirty="0">
              <a:latin typeface="Arial" panose="020B0604020202020204" pitchFamily="34" charset="0"/>
              <a:cs typeface="Arial" panose="020B0604020202020204" pitchFamily="34" charset="0"/>
            </a:endParaRPr>
          </a:p>
        </p:txBody>
      </p:sp>
      <p:grpSp>
        <p:nvGrpSpPr>
          <p:cNvPr id="16" name="Group 15"/>
          <p:cNvGrpSpPr/>
          <p:nvPr/>
        </p:nvGrpSpPr>
        <p:grpSpPr>
          <a:xfrm>
            <a:off x="-15206" y="-33922"/>
            <a:ext cx="30188837" cy="4428753"/>
            <a:chOff x="140562" y="450500"/>
            <a:chExt cx="44507548" cy="4154157"/>
          </a:xfrm>
        </p:grpSpPr>
        <p:sp>
          <p:nvSpPr>
            <p:cNvPr id="8" name="Rounded Rectangle 7"/>
            <p:cNvSpPr/>
            <p:nvPr/>
          </p:nvSpPr>
          <p:spPr>
            <a:xfrm>
              <a:off x="192327" y="450500"/>
              <a:ext cx="43109992" cy="4154157"/>
            </a:xfrm>
            <a:prstGeom prst="roundRect">
              <a:avLst>
                <a:gd name="adj" fmla="val 461"/>
              </a:avLst>
            </a:prstGeom>
            <a:solidFill>
              <a:srgbClr val="992F39"/>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000" b="1" dirty="0">
                <a:latin typeface="Arial" panose="020B0604020202020204" pitchFamily="34" charset="0"/>
                <a:cs typeface="Arial" panose="020B0604020202020204" pitchFamily="34" charset="0"/>
              </a:endParaRPr>
            </a:p>
          </p:txBody>
        </p:sp>
        <p:sp>
          <p:nvSpPr>
            <p:cNvPr id="3" name="TextBox 2"/>
            <p:cNvSpPr txBox="1"/>
            <p:nvPr/>
          </p:nvSpPr>
          <p:spPr>
            <a:xfrm>
              <a:off x="162982" y="608533"/>
              <a:ext cx="44485128" cy="2627111"/>
            </a:xfrm>
            <a:prstGeom prst="rect">
              <a:avLst/>
            </a:prstGeom>
            <a:noFill/>
          </p:spPr>
          <p:txBody>
            <a:bodyPr wrap="square" rtlCol="0">
              <a:spAutoFit/>
            </a:bodyPr>
            <a:lstStyle/>
            <a:p>
              <a:pPr algn="ctr"/>
              <a:r>
                <a:rPr lang="en-US" sz="8800" b="1" dirty="0">
                  <a:solidFill>
                    <a:schemeClr val="bg1"/>
                  </a:solidFill>
                  <a:latin typeface="Arial" panose="020B0604020202020204" pitchFamily="34" charset="0"/>
                  <a:cs typeface="Arial" panose="020B0604020202020204" pitchFamily="34" charset="0"/>
                </a:rPr>
                <a:t>Is Theta a Traveling Wave </a:t>
              </a:r>
            </a:p>
            <a:p>
              <a:pPr algn="ctr"/>
              <a:r>
                <a:rPr lang="en-US" sz="8800" b="1" dirty="0">
                  <a:solidFill>
                    <a:schemeClr val="bg1"/>
                  </a:solidFill>
                  <a:latin typeface="Arial" panose="020B0604020202020204" pitchFamily="34" charset="0"/>
                  <a:cs typeface="Arial" panose="020B0604020202020204" pitchFamily="34" charset="0"/>
                </a:rPr>
                <a:t>in the Medial Entorhinal Cortex?</a:t>
              </a:r>
            </a:p>
          </p:txBody>
        </p:sp>
        <p:sp>
          <p:nvSpPr>
            <p:cNvPr id="12" name="TextBox 11"/>
            <p:cNvSpPr txBox="1"/>
            <p:nvPr/>
          </p:nvSpPr>
          <p:spPr>
            <a:xfrm>
              <a:off x="140562" y="3336765"/>
              <a:ext cx="43139338" cy="952689"/>
            </a:xfrm>
            <a:prstGeom prst="rect">
              <a:avLst/>
            </a:prstGeom>
            <a:noFill/>
          </p:spPr>
          <p:txBody>
            <a:bodyPr wrap="square" rtlCol="0">
              <a:spAutoFit/>
            </a:bodyPr>
            <a:lstStyle/>
            <a:p>
              <a:pPr algn="ctr"/>
              <a:r>
                <a:rPr lang="en-US" sz="3000" b="1" i="1" dirty="0" err="1">
                  <a:solidFill>
                    <a:schemeClr val="bg1">
                      <a:alpha val="80000"/>
                    </a:schemeClr>
                  </a:solidFill>
                  <a:latin typeface="Arial" panose="020B0604020202020204" pitchFamily="34" charset="0"/>
                  <a:cs typeface="Arial" panose="020B0604020202020204" pitchFamily="34" charset="0"/>
                </a:rPr>
                <a:t>Keiland</a:t>
              </a:r>
              <a:r>
                <a:rPr lang="en-US" sz="3000" b="1" i="1" dirty="0">
                  <a:solidFill>
                    <a:schemeClr val="bg1">
                      <a:alpha val="80000"/>
                    </a:schemeClr>
                  </a:solidFill>
                  <a:latin typeface="Arial" panose="020B0604020202020204" pitchFamily="34" charset="0"/>
                  <a:cs typeface="Arial" panose="020B0604020202020204" pitchFamily="34" charset="0"/>
                </a:rPr>
                <a:t> Cooper, Jesus Hernandez, </a:t>
              </a:r>
              <a:r>
                <a:rPr lang="en-US" sz="3000" b="1" i="1" dirty="0" err="1">
                  <a:solidFill>
                    <a:schemeClr val="bg1">
                      <a:alpha val="80000"/>
                    </a:schemeClr>
                  </a:solidFill>
                  <a:latin typeface="Arial" panose="020B0604020202020204" pitchFamily="34" charset="0"/>
                  <a:cs typeface="Arial" panose="020B0604020202020204" pitchFamily="34" charset="0"/>
                </a:rPr>
                <a:t>Ehren</a:t>
              </a:r>
              <a:r>
                <a:rPr lang="en-US" sz="3000" b="1" i="1" dirty="0">
                  <a:solidFill>
                    <a:schemeClr val="bg1">
                      <a:alpha val="80000"/>
                    </a:schemeClr>
                  </a:solidFill>
                  <a:latin typeface="Arial" panose="020B0604020202020204" pitchFamily="34" charset="0"/>
                  <a:cs typeface="Arial" panose="020B0604020202020204" pitchFamily="34" charset="0"/>
                </a:rPr>
                <a:t> Newman</a:t>
              </a:r>
            </a:p>
            <a:p>
              <a:pPr algn="ctr"/>
              <a:r>
                <a:rPr lang="en-US" sz="3000" b="1" dirty="0">
                  <a:solidFill>
                    <a:schemeClr val="bg1">
                      <a:alpha val="80000"/>
                    </a:schemeClr>
                  </a:solidFill>
                  <a:latin typeface="Arial" panose="020B0604020202020204" pitchFamily="34" charset="0"/>
                  <a:cs typeface="Arial" panose="020B0604020202020204" pitchFamily="34" charset="0"/>
                </a:rPr>
                <a:t>Department of Psychological and Brain Sciences, Indiana University, Bloomington, IN</a:t>
              </a:r>
              <a:endParaRPr lang="en-US" sz="3000" dirty="0">
                <a:solidFill>
                  <a:schemeClr val="bg1">
                    <a:alpha val="80000"/>
                  </a:schemeClr>
                </a:solidFill>
              </a:endParaRPr>
            </a:p>
          </p:txBody>
        </p:sp>
      </p:grpSp>
      <p:sp>
        <p:nvSpPr>
          <p:cNvPr id="91" name="TextBox 90"/>
          <p:cNvSpPr txBox="1"/>
          <p:nvPr/>
        </p:nvSpPr>
        <p:spPr>
          <a:xfrm>
            <a:off x="12336573" y="20232788"/>
            <a:ext cx="4607558" cy="837024"/>
          </a:xfrm>
          <a:prstGeom prst="rect">
            <a:avLst/>
          </a:prstGeom>
          <a:noFill/>
        </p:spPr>
        <p:txBody>
          <a:bodyPr wrap="square" rtlCol="0">
            <a:spAutoFit/>
          </a:bodyPr>
          <a:lstStyle/>
          <a:p>
            <a:pPr lvl="0" algn="ctr"/>
            <a:r>
              <a:rPr lang="en-US" sz="4839" b="1" dirty="0">
                <a:latin typeface="Arial" panose="020B0604020202020204" pitchFamily="34" charset="0"/>
                <a:cs typeface="Arial" panose="020B0604020202020204" pitchFamily="34" charset="0"/>
              </a:rPr>
              <a:t>RESULTS</a:t>
            </a:r>
          </a:p>
        </p:txBody>
      </p:sp>
      <p:sp>
        <p:nvSpPr>
          <p:cNvPr id="1027" name="TextBox 1026"/>
          <p:cNvSpPr txBox="1"/>
          <p:nvPr/>
        </p:nvSpPr>
        <p:spPr>
          <a:xfrm>
            <a:off x="21152208" y="22135338"/>
            <a:ext cx="6889695" cy="837024"/>
          </a:xfrm>
          <a:prstGeom prst="rect">
            <a:avLst/>
          </a:prstGeom>
          <a:noFill/>
        </p:spPr>
        <p:txBody>
          <a:bodyPr wrap="square" rtlCol="0">
            <a:spAutoFit/>
          </a:bodyPr>
          <a:lstStyle/>
          <a:p>
            <a:pPr algn="ctr"/>
            <a:r>
              <a:rPr lang="en-US" sz="4839" b="1" dirty="0">
                <a:latin typeface="Arial" panose="020B0604020202020204" pitchFamily="34" charset="0"/>
                <a:cs typeface="Arial" panose="020B0604020202020204" pitchFamily="34" charset="0"/>
              </a:rPr>
              <a:t>CONCLUSIONS</a:t>
            </a:r>
          </a:p>
        </p:txBody>
      </p:sp>
      <p:sp>
        <p:nvSpPr>
          <p:cNvPr id="254" name="TextBox 253"/>
          <p:cNvSpPr txBox="1"/>
          <p:nvPr/>
        </p:nvSpPr>
        <p:spPr>
          <a:xfrm>
            <a:off x="20082030" y="38269200"/>
            <a:ext cx="8644683" cy="1969257"/>
          </a:xfrm>
          <a:prstGeom prst="rect">
            <a:avLst/>
          </a:prstGeom>
          <a:noFill/>
        </p:spPr>
        <p:txBody>
          <a:bodyPr wrap="square" rtlCol="0">
            <a:spAutoFit/>
          </a:bodyPr>
          <a:lstStyle/>
          <a:p>
            <a:pPr marL="495325" indent="-495325">
              <a:spcAft>
                <a:spcPts val="400"/>
              </a:spcAft>
              <a:buFont typeface="+mj-lt"/>
              <a:buAutoNum type="arabicPeriod"/>
            </a:pPr>
            <a:r>
              <a:rPr lang="en-US" sz="1333" dirty="0">
                <a:latin typeface="Arial" panose="020B0604020202020204" pitchFamily="34" charset="0"/>
                <a:cs typeface="Arial" panose="020B0604020202020204" pitchFamily="34" charset="0"/>
              </a:rPr>
              <a:t>Newman EL, Venditto SJC, </a:t>
            </a:r>
            <a:r>
              <a:rPr lang="en-US" sz="1333" dirty="0" err="1">
                <a:latin typeface="Arial" panose="020B0604020202020204" pitchFamily="34" charset="0"/>
                <a:cs typeface="Arial" panose="020B0604020202020204" pitchFamily="34" charset="0"/>
              </a:rPr>
              <a:t>Climer</a:t>
            </a:r>
            <a:r>
              <a:rPr lang="en-US" sz="1333" dirty="0">
                <a:latin typeface="Arial" panose="020B0604020202020204" pitchFamily="34" charset="0"/>
                <a:cs typeface="Arial" panose="020B0604020202020204" pitchFamily="34" charset="0"/>
              </a:rPr>
              <a:t> JR, </a:t>
            </a:r>
            <a:r>
              <a:rPr lang="en-US" sz="1333" dirty="0" err="1">
                <a:latin typeface="Arial" panose="020B0604020202020204" pitchFamily="34" charset="0"/>
                <a:cs typeface="Arial" panose="020B0604020202020204" pitchFamily="34" charset="0"/>
              </a:rPr>
              <a:t>Petter</a:t>
            </a:r>
            <a:r>
              <a:rPr lang="en-US" sz="1333" dirty="0">
                <a:latin typeface="Arial" panose="020B0604020202020204" pitchFamily="34" charset="0"/>
                <a:cs typeface="Arial" panose="020B0604020202020204" pitchFamily="34" charset="0"/>
              </a:rPr>
              <a:t> EA, Gillet SN, Levy S (2017). Precise spike timing dynamics of hippocampal place cell activity sensitive to cholinergic disruption. </a:t>
            </a:r>
            <a:r>
              <a:rPr lang="en-US" sz="1333" i="1" dirty="0">
                <a:latin typeface="Arial" panose="020B0604020202020204" pitchFamily="34" charset="0"/>
                <a:cs typeface="Arial" panose="020B0604020202020204" pitchFamily="34" charset="0"/>
              </a:rPr>
              <a:t>Hippocampus</a:t>
            </a:r>
            <a:r>
              <a:rPr lang="en-US" sz="1333" dirty="0">
                <a:latin typeface="Arial" panose="020B0604020202020204" pitchFamily="34" charset="0"/>
                <a:cs typeface="Arial" panose="020B0604020202020204" pitchFamily="34" charset="0"/>
              </a:rPr>
              <a:t>. </a:t>
            </a:r>
          </a:p>
          <a:p>
            <a:pPr marL="495325" indent="-495325">
              <a:spcAft>
                <a:spcPts val="400"/>
              </a:spcAft>
              <a:buFont typeface="+mj-lt"/>
              <a:buAutoNum type="arabicPeriod"/>
            </a:pPr>
            <a:r>
              <a:rPr lang="en-US" sz="1333" dirty="0">
                <a:latin typeface="Arial" panose="020B0604020202020204" pitchFamily="34" charset="0"/>
                <a:cs typeface="Arial" panose="020B0604020202020204" pitchFamily="34" charset="0"/>
              </a:rPr>
              <a:t>Harris KD, </a:t>
            </a:r>
            <a:r>
              <a:rPr lang="en-US" sz="1333" dirty="0" err="1">
                <a:latin typeface="Arial" panose="020B0604020202020204" pitchFamily="34" charset="0"/>
                <a:cs typeface="Arial" panose="020B0604020202020204" pitchFamily="34" charset="0"/>
              </a:rPr>
              <a:t>Csicsvari</a:t>
            </a:r>
            <a:r>
              <a:rPr lang="en-US" sz="1333" dirty="0">
                <a:latin typeface="Arial" panose="020B0604020202020204" pitchFamily="34" charset="0"/>
                <a:cs typeface="Arial" panose="020B0604020202020204" pitchFamily="34" charset="0"/>
              </a:rPr>
              <a:t> J, </a:t>
            </a:r>
            <a:r>
              <a:rPr lang="en-US" sz="1333" dirty="0" err="1">
                <a:latin typeface="Arial" panose="020B0604020202020204" pitchFamily="34" charset="0"/>
                <a:cs typeface="Arial" panose="020B0604020202020204" pitchFamily="34" charset="0"/>
              </a:rPr>
              <a:t>Hirase</a:t>
            </a:r>
            <a:r>
              <a:rPr lang="en-US" sz="1333" dirty="0">
                <a:latin typeface="Arial" panose="020B0604020202020204" pitchFamily="34" charset="0"/>
                <a:cs typeface="Arial" panose="020B0604020202020204" pitchFamily="34" charset="0"/>
              </a:rPr>
              <a:t> H, </a:t>
            </a:r>
            <a:r>
              <a:rPr lang="en-US" sz="1333" dirty="0" err="1">
                <a:latin typeface="Arial" panose="020B0604020202020204" pitchFamily="34" charset="0"/>
                <a:cs typeface="Arial" panose="020B0604020202020204" pitchFamily="34" charset="0"/>
              </a:rPr>
              <a:t>Dragoi</a:t>
            </a:r>
            <a:r>
              <a:rPr lang="en-US" sz="1333" dirty="0">
                <a:latin typeface="Arial" panose="020B0604020202020204" pitchFamily="34" charset="0"/>
                <a:cs typeface="Arial" panose="020B0604020202020204" pitchFamily="34" charset="0"/>
              </a:rPr>
              <a:t> G, </a:t>
            </a:r>
            <a:r>
              <a:rPr lang="en-US" sz="1333" dirty="0" err="1">
                <a:latin typeface="Arial" panose="020B0604020202020204" pitchFamily="34" charset="0"/>
                <a:cs typeface="Arial" panose="020B0604020202020204" pitchFamily="34" charset="0"/>
              </a:rPr>
              <a:t>Buzsaki</a:t>
            </a:r>
            <a:r>
              <a:rPr lang="en-US" sz="1333" dirty="0">
                <a:latin typeface="Arial" panose="020B0604020202020204" pitchFamily="34" charset="0"/>
                <a:cs typeface="Arial" panose="020B0604020202020204" pitchFamily="34" charset="0"/>
              </a:rPr>
              <a:t> G (2003) Organization of cell assemblies in the hippocampus. </a:t>
            </a:r>
            <a:r>
              <a:rPr lang="en-US" sz="1333" i="1" dirty="0">
                <a:latin typeface="Arial" panose="020B0604020202020204" pitchFamily="34" charset="0"/>
                <a:cs typeface="Arial" panose="020B0604020202020204" pitchFamily="34" charset="0"/>
              </a:rPr>
              <a:t>Nature</a:t>
            </a:r>
            <a:r>
              <a:rPr lang="en-US" sz="1333" dirty="0">
                <a:latin typeface="Arial" panose="020B0604020202020204" pitchFamily="34" charset="0"/>
                <a:cs typeface="Arial" panose="020B0604020202020204" pitchFamily="34" charset="0"/>
              </a:rPr>
              <a:t>.</a:t>
            </a:r>
          </a:p>
          <a:p>
            <a:pPr marL="495325" indent="-495325">
              <a:spcAft>
                <a:spcPts val="400"/>
              </a:spcAft>
              <a:buFont typeface="+mj-lt"/>
              <a:buAutoNum type="arabicPeriod"/>
            </a:pPr>
            <a:r>
              <a:rPr lang="en-US" sz="1333" dirty="0" err="1">
                <a:latin typeface="Arial" panose="020B0604020202020204" pitchFamily="34" charset="0"/>
                <a:cs typeface="Arial" panose="020B0604020202020204" pitchFamily="34" charset="0"/>
              </a:rPr>
              <a:t>Dragoi</a:t>
            </a:r>
            <a:r>
              <a:rPr lang="en-US" sz="1333" dirty="0">
                <a:latin typeface="Arial" panose="020B0604020202020204" pitchFamily="34" charset="0"/>
                <a:cs typeface="Arial" panose="020B0604020202020204" pitchFamily="34" charset="0"/>
              </a:rPr>
              <a:t> G, </a:t>
            </a:r>
            <a:r>
              <a:rPr lang="en-US" sz="1333" dirty="0" err="1">
                <a:latin typeface="Arial" panose="020B0604020202020204" pitchFamily="34" charset="0"/>
                <a:cs typeface="Arial" panose="020B0604020202020204" pitchFamily="34" charset="0"/>
              </a:rPr>
              <a:t>Buzsaki</a:t>
            </a:r>
            <a:r>
              <a:rPr lang="en-US" sz="1333" dirty="0">
                <a:latin typeface="Arial" panose="020B0604020202020204" pitchFamily="34" charset="0"/>
                <a:cs typeface="Arial" panose="020B0604020202020204" pitchFamily="34" charset="0"/>
              </a:rPr>
              <a:t> G (2006). Temporal Encoding of Place Sequences by Hippocampal Cell Assemblies. </a:t>
            </a:r>
            <a:r>
              <a:rPr lang="en-US" sz="1333" i="1" dirty="0">
                <a:latin typeface="Arial" panose="020B0604020202020204" pitchFamily="34" charset="0"/>
                <a:cs typeface="Arial" panose="020B0604020202020204" pitchFamily="34" charset="0"/>
              </a:rPr>
              <a:t>Neuron.</a:t>
            </a:r>
          </a:p>
          <a:p>
            <a:pPr marL="495325" indent="-495325">
              <a:spcAft>
                <a:spcPts val="400"/>
              </a:spcAft>
              <a:buFont typeface="+mj-lt"/>
              <a:buAutoNum type="arabicPeriod"/>
            </a:pPr>
            <a:r>
              <a:rPr lang="en-US" sz="1333" dirty="0">
                <a:latin typeface="Arial" panose="020B0604020202020204" pitchFamily="34" charset="0"/>
                <a:cs typeface="Arial" panose="020B0604020202020204" pitchFamily="34" charset="0"/>
              </a:rPr>
              <a:t>Zhang K, Ginzburg I, McNaughton BL, </a:t>
            </a:r>
            <a:r>
              <a:rPr lang="en-US" sz="1333" dirty="0" err="1">
                <a:latin typeface="Arial" panose="020B0604020202020204" pitchFamily="34" charset="0"/>
                <a:cs typeface="Arial" panose="020B0604020202020204" pitchFamily="34" charset="0"/>
              </a:rPr>
              <a:t>Sejnowski</a:t>
            </a:r>
            <a:r>
              <a:rPr lang="en-US" sz="1333" dirty="0">
                <a:latin typeface="Arial" panose="020B0604020202020204" pitchFamily="34" charset="0"/>
                <a:cs typeface="Arial" panose="020B0604020202020204" pitchFamily="34" charset="0"/>
              </a:rPr>
              <a:t> TJ (1998). </a:t>
            </a:r>
            <a:r>
              <a:rPr lang="en-US" sz="1333" i="1" dirty="0">
                <a:latin typeface="Arial" panose="020B0604020202020204" pitchFamily="34" charset="0"/>
                <a:cs typeface="Arial" panose="020B0604020202020204" pitchFamily="34" charset="0"/>
              </a:rPr>
              <a:t>Journal of Neurophysiology</a:t>
            </a:r>
            <a:r>
              <a:rPr lang="en-US" sz="1333" dirty="0">
                <a:latin typeface="Arial" panose="020B0604020202020204" pitchFamily="34" charset="0"/>
                <a:cs typeface="Arial" panose="020B0604020202020204" pitchFamily="34" charset="0"/>
              </a:rPr>
              <a:t>.</a:t>
            </a:r>
          </a:p>
          <a:p>
            <a:pPr lvl="0"/>
            <a:endParaRPr lang="en-US" sz="1533" dirty="0">
              <a:latin typeface="Arial" panose="020B0604020202020204" pitchFamily="34" charset="0"/>
              <a:cs typeface="Arial" panose="020B0604020202020204" pitchFamily="34" charset="0"/>
            </a:endParaRPr>
          </a:p>
        </p:txBody>
      </p:sp>
      <p:sp>
        <p:nvSpPr>
          <p:cNvPr id="107" name="Rounded Rectangle 106"/>
          <p:cNvSpPr/>
          <p:nvPr/>
        </p:nvSpPr>
        <p:spPr>
          <a:xfrm>
            <a:off x="12383" y="40157088"/>
            <a:ext cx="29240895" cy="990912"/>
          </a:xfrm>
          <a:prstGeom prst="roundRect">
            <a:avLst>
              <a:gd name="adj" fmla="val 461"/>
            </a:avLst>
          </a:prstGeom>
          <a:solidFill>
            <a:srgbClr val="9B2D37"/>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000" b="1" dirty="0">
              <a:latin typeface="Arial" panose="020B0604020202020204" pitchFamily="34" charset="0"/>
              <a:cs typeface="Arial" panose="020B0604020202020204" pitchFamily="34" charset="0"/>
            </a:endParaRPr>
          </a:p>
        </p:txBody>
      </p:sp>
      <p:sp>
        <p:nvSpPr>
          <p:cNvPr id="23" name="TextBox 22"/>
          <p:cNvSpPr txBox="1"/>
          <p:nvPr/>
        </p:nvSpPr>
        <p:spPr>
          <a:xfrm>
            <a:off x="20153756" y="24593149"/>
            <a:ext cx="8489697" cy="1569660"/>
          </a:xfrm>
          <a:prstGeom prst="rect">
            <a:avLst/>
          </a:prstGeom>
          <a:noFill/>
        </p:spPr>
        <p:txBody>
          <a:bodyPr wrap="square" rtlCol="0">
            <a:spAutoFit/>
          </a:bodyPr>
          <a:lstStyle/>
          <a:p>
            <a:pPr marL="381019" indent="-381019">
              <a:buFont typeface="Wingdings" panose="05000000000000000000" pitchFamily="2" charset="2"/>
              <a:buChar char="§"/>
            </a:pPr>
            <a:r>
              <a:rPr lang="en-US" sz="2400" dirty="0">
                <a:latin typeface="Arial" panose="020B0604020202020204" pitchFamily="34" charset="0"/>
                <a:cs typeface="Arial" panose="020B0604020202020204" pitchFamily="34" charset="0"/>
              </a:rPr>
              <a:t>Assemblies remain intact after systemic blockade of muscarinic cholinergic receptors.</a:t>
            </a:r>
          </a:p>
          <a:p>
            <a:pPr marL="381019" indent="-381019">
              <a:buFont typeface="Wingdings" panose="05000000000000000000" pitchFamily="2" charset="2"/>
              <a:buChar char="§"/>
            </a:pPr>
            <a:r>
              <a:rPr lang="en-US" sz="2400" dirty="0">
                <a:latin typeface="Arial" panose="020B0604020202020204" pitchFamily="34" charset="0"/>
                <a:cs typeface="Arial" panose="020B0604020202020204" pitchFamily="34" charset="0"/>
              </a:rPr>
              <a:t>Reduced phase precession is not due to noisy spike timing at the individual cell level.</a:t>
            </a:r>
          </a:p>
        </p:txBody>
      </p:sp>
      <p:sp>
        <p:nvSpPr>
          <p:cNvPr id="64" name="TextBox 63"/>
          <p:cNvSpPr txBox="1"/>
          <p:nvPr/>
        </p:nvSpPr>
        <p:spPr>
          <a:xfrm>
            <a:off x="10882272" y="4862445"/>
            <a:ext cx="7226344" cy="837024"/>
          </a:xfrm>
          <a:prstGeom prst="rect">
            <a:avLst/>
          </a:prstGeom>
          <a:noFill/>
        </p:spPr>
        <p:txBody>
          <a:bodyPr wrap="square" rtlCol="0">
            <a:spAutoFit/>
          </a:bodyPr>
          <a:lstStyle/>
          <a:p>
            <a:pPr algn="ctr"/>
            <a:r>
              <a:rPr lang="en-US" sz="4839" b="1" dirty="0">
                <a:latin typeface="Arial" panose="020B0604020202020204" pitchFamily="34" charset="0"/>
                <a:cs typeface="Arial" panose="020B0604020202020204" pitchFamily="34" charset="0"/>
              </a:rPr>
              <a:t>Abstract </a:t>
            </a:r>
            <a:endParaRPr lang="en-US" sz="4839" dirty="0"/>
          </a:p>
        </p:txBody>
      </p:sp>
      <p:sp>
        <p:nvSpPr>
          <p:cNvPr id="66" name="TextBox 65"/>
          <p:cNvSpPr txBox="1"/>
          <p:nvPr/>
        </p:nvSpPr>
        <p:spPr>
          <a:xfrm>
            <a:off x="21387802" y="11984375"/>
            <a:ext cx="6786301" cy="1581715"/>
          </a:xfrm>
          <a:prstGeom prst="rect">
            <a:avLst/>
          </a:prstGeom>
          <a:noFill/>
        </p:spPr>
        <p:txBody>
          <a:bodyPr wrap="square" rtlCol="0">
            <a:spAutoFit/>
          </a:bodyPr>
          <a:lstStyle/>
          <a:p>
            <a:pPr lvl="0" algn="ctr"/>
            <a:r>
              <a:rPr lang="en-US" sz="4839" b="1" dirty="0">
                <a:latin typeface="Arial" panose="020B0604020202020204" pitchFamily="34" charset="0"/>
                <a:cs typeface="Arial" panose="020B0604020202020204" pitchFamily="34" charset="0"/>
              </a:rPr>
              <a:t>RESULTS CONTINUED</a:t>
            </a:r>
          </a:p>
        </p:txBody>
      </p:sp>
      <p:sp>
        <p:nvSpPr>
          <p:cNvPr id="65" name="TextBox 64"/>
          <p:cNvSpPr txBox="1"/>
          <p:nvPr/>
        </p:nvSpPr>
        <p:spPr>
          <a:xfrm>
            <a:off x="10090631" y="21217840"/>
            <a:ext cx="11441124"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1. YES! Theta is a traveling wave in the MEC</a:t>
            </a:r>
          </a:p>
        </p:txBody>
      </p:sp>
      <p:sp>
        <p:nvSpPr>
          <p:cNvPr id="70" name="TextBox 69"/>
          <p:cNvSpPr txBox="1"/>
          <p:nvPr/>
        </p:nvSpPr>
        <p:spPr>
          <a:xfrm>
            <a:off x="20082030" y="13505990"/>
            <a:ext cx="8346737"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3. Analysis of temporal coding of space over cell pairs</a:t>
            </a:r>
            <a:endParaRPr lang="en-US" sz="4839" b="1" dirty="0"/>
          </a:p>
        </p:txBody>
      </p:sp>
      <p:sp>
        <p:nvSpPr>
          <p:cNvPr id="42" name="TextBox 41"/>
          <p:cNvSpPr txBox="1"/>
          <p:nvPr/>
        </p:nvSpPr>
        <p:spPr>
          <a:xfrm>
            <a:off x="496521" y="28952882"/>
            <a:ext cx="5343883" cy="1200329"/>
          </a:xfrm>
          <a:prstGeom prst="rect">
            <a:avLst/>
          </a:prstGeom>
          <a:noFill/>
        </p:spPr>
        <p:txBody>
          <a:bodyPr wrap="square" rtlCol="0">
            <a:spAutoFit/>
          </a:bodyPr>
          <a:lstStyle/>
          <a:p>
            <a:r>
              <a:rPr lang="en-US" sz="2400" b="1" dirty="0"/>
              <a:t>Scopolamine injection</a:t>
            </a:r>
          </a:p>
          <a:p>
            <a:pPr marL="381019" indent="-381019">
              <a:buFont typeface="Arial" panose="020B0604020202020204" pitchFamily="34" charset="0"/>
              <a:buChar char="•"/>
            </a:pPr>
            <a:r>
              <a:rPr lang="en-US" sz="2400" dirty="0"/>
              <a:t>Dosage: 0.5 mg/Kg</a:t>
            </a:r>
          </a:p>
          <a:p>
            <a:pPr marL="381019" indent="-381019">
              <a:buFont typeface="Arial" panose="020B0604020202020204" pitchFamily="34" charset="0"/>
              <a:buChar char="•"/>
            </a:pPr>
            <a:r>
              <a:rPr lang="en-US" sz="2400" dirty="0"/>
              <a:t>Control: Equal volume saline</a:t>
            </a:r>
          </a:p>
        </p:txBody>
      </p:sp>
      <p:sp>
        <p:nvSpPr>
          <p:cNvPr id="106" name="TextBox 105">
            <a:extLst>
              <a:ext uri="{FF2B5EF4-FFF2-40B4-BE49-F238E27FC236}">
                <a16:creationId xmlns:a16="http://schemas.microsoft.com/office/drawing/2014/main" id="{51BDBABD-00B3-402D-94AC-3C65B6D6CA26}"/>
              </a:ext>
            </a:extLst>
          </p:cNvPr>
          <p:cNvSpPr txBox="1"/>
          <p:nvPr/>
        </p:nvSpPr>
        <p:spPr>
          <a:xfrm>
            <a:off x="4647032" y="28984121"/>
            <a:ext cx="7026246" cy="1200329"/>
          </a:xfrm>
          <a:prstGeom prst="rect">
            <a:avLst/>
          </a:prstGeom>
          <a:noFill/>
        </p:spPr>
        <p:txBody>
          <a:bodyPr wrap="square" rtlCol="0">
            <a:spAutoFit/>
          </a:bodyPr>
          <a:lstStyle/>
          <a:p>
            <a:r>
              <a:rPr lang="en-US" sz="2400" b="1" dirty="0"/>
              <a:t>Recording </a:t>
            </a:r>
            <a:r>
              <a:rPr lang="en-US" sz="2400" b="1" dirty="0" err="1"/>
              <a:t>procedutes</a:t>
            </a:r>
            <a:endParaRPr lang="en-US" sz="2400" b="1" dirty="0"/>
          </a:p>
          <a:p>
            <a:pPr marL="381019" indent="-381019">
              <a:buFont typeface="Arial" panose="020B0604020202020204" pitchFamily="34" charset="0"/>
              <a:buChar char="•"/>
            </a:pPr>
            <a:r>
              <a:rPr lang="en-US" sz="2400" dirty="0" err="1"/>
              <a:t>dHPC</a:t>
            </a:r>
            <a:r>
              <a:rPr lang="en-US" sz="2400" dirty="0"/>
              <a:t> </a:t>
            </a:r>
            <a:r>
              <a:rPr lang="en-US" sz="2400" dirty="0" err="1"/>
              <a:t>coord</a:t>
            </a:r>
            <a:r>
              <a:rPr lang="en-US" sz="2400" dirty="0"/>
              <a:t>: 5.5AP,2.5ML</a:t>
            </a:r>
          </a:p>
          <a:p>
            <a:pPr marL="381019" indent="-381019">
              <a:buFont typeface="Arial" panose="020B0604020202020204" pitchFamily="34" charset="0"/>
              <a:buChar char="•"/>
            </a:pPr>
            <a:r>
              <a:rPr lang="en-US" sz="2400" dirty="0"/>
              <a:t>16 tetrodes, bundle of 1.8 mm width</a:t>
            </a:r>
          </a:p>
        </p:txBody>
      </p:sp>
      <p:sp>
        <p:nvSpPr>
          <p:cNvPr id="110" name="TextBox 109">
            <a:extLst>
              <a:ext uri="{FF2B5EF4-FFF2-40B4-BE49-F238E27FC236}">
                <a16:creationId xmlns:a16="http://schemas.microsoft.com/office/drawing/2014/main" id="{4464EDF9-7E96-43B8-8B48-F99FF92E81E3}"/>
              </a:ext>
            </a:extLst>
          </p:cNvPr>
          <p:cNvSpPr txBox="1"/>
          <p:nvPr/>
        </p:nvSpPr>
        <p:spPr>
          <a:xfrm>
            <a:off x="335921" y="5834582"/>
            <a:ext cx="28367835" cy="4329390"/>
          </a:xfrm>
          <a:prstGeom prst="rect">
            <a:avLst/>
          </a:prstGeom>
          <a:noFill/>
        </p:spPr>
        <p:txBody>
          <a:bodyPr wrap="square" rtlCol="0">
            <a:spAutoFit/>
          </a:bodyPr>
          <a:lstStyle/>
          <a:p>
            <a:pPr algn="ctr">
              <a:spcAft>
                <a:spcPts val="400"/>
              </a:spcAft>
            </a:pPr>
            <a:r>
              <a:rPr lang="en-US" sz="2800" dirty="0"/>
              <a:t>The hippocampus and medial entorhinal cortex support spatial learning, yet the relationship between their dynamics and information processing during learning remains unknown. Both exhibit clear theta rhythms, 6-10 Hz fluctuations in the local field potentials, that are thought to track information processing by these areas. Remarkably, in the hippocampus, theta is not synchronous throughout, but rather, </a:t>
            </a:r>
            <a:r>
              <a:rPr lang="en-US" sz="2800" dirty="0" err="1"/>
              <a:t>precesses</a:t>
            </a:r>
            <a:r>
              <a:rPr lang="en-US" sz="2800" dirty="0"/>
              <a:t> steadily across the long axis to span a total of 180 degrees phase offset (</a:t>
            </a:r>
            <a:r>
              <a:rPr lang="en-US" sz="2800" dirty="0" err="1"/>
              <a:t>Lubenov</a:t>
            </a:r>
            <a:r>
              <a:rPr lang="en-US" sz="2800" dirty="0"/>
              <a:t> and </a:t>
            </a:r>
            <a:r>
              <a:rPr lang="en-US" sz="2800" dirty="0" err="1"/>
              <a:t>Siapas</a:t>
            </a:r>
            <a:r>
              <a:rPr lang="en-US" sz="2800" dirty="0"/>
              <a:t>, 2009; Patel, 2002). It remains unknown whether theta phase also shifts along the long axis of the medial entorhinal cortex. To resolve this, we built custom electrode arrays designed to simultaneously record across the entire long axis of the region (spanning &gt;4.5 mm) at regular intervals (~580 um). Using these arrays to record theta in awake behaving rats, we find consistent evidence of a systematic theta phase shift along the length of medial entorhinal cortex. To address whether this reflects a traveling wave or phase-shifted standing wave, we asked if there are comparable lags in theta power changes across the long axis. We found zero-lag in theta power indicating that, in the entorhinal cortex, theta is a phase-shifted standing wave. We also find that the properties of theta along the long axis of the entorhinal cortex are consistent with those previously reported for the hippocampus in that there is a 180 degree total shift and that theta coherence decreases between distal sites. We discuss the functional implications of these results for the hippocampal information processing. </a:t>
            </a:r>
          </a:p>
          <a:p>
            <a:pPr>
              <a:spcAft>
                <a:spcPts val="400"/>
              </a:spcAft>
            </a:pPr>
            <a:endParaRPr lang="en-US" sz="2000" dirty="0">
              <a:latin typeface="Arial" panose="020B0604020202020204" pitchFamily="34" charset="0"/>
              <a:cs typeface="Arial" panose="020B0604020202020204" pitchFamily="34" charset="0"/>
            </a:endParaRPr>
          </a:p>
        </p:txBody>
      </p:sp>
      <p:sp>
        <p:nvSpPr>
          <p:cNvPr id="100" name="TextBox 99">
            <a:extLst>
              <a:ext uri="{FF2B5EF4-FFF2-40B4-BE49-F238E27FC236}">
                <a16:creationId xmlns:a16="http://schemas.microsoft.com/office/drawing/2014/main" id="{0D97F5A3-0066-4083-BD05-0F6EBA77A4A1}"/>
              </a:ext>
            </a:extLst>
          </p:cNvPr>
          <p:cNvSpPr txBox="1"/>
          <p:nvPr/>
        </p:nvSpPr>
        <p:spPr>
          <a:xfrm>
            <a:off x="335921" y="19417106"/>
            <a:ext cx="9360043" cy="461665"/>
          </a:xfrm>
          <a:prstGeom prst="rect">
            <a:avLst/>
          </a:prstGeom>
          <a:noFill/>
        </p:spPr>
        <p:txBody>
          <a:bodyPr wrap="square" rtlCol="0">
            <a:spAutoFit/>
          </a:bodyPr>
          <a:lstStyle/>
          <a:p>
            <a:pPr>
              <a:spcAft>
                <a:spcPts val="400"/>
              </a:spcAft>
            </a:pPr>
            <a:endParaRPr lang="en-US" sz="2400" dirty="0">
              <a:latin typeface="Arial" panose="020B0604020202020204" pitchFamily="34" charset="0"/>
              <a:cs typeface="Arial" panose="020B0604020202020204" pitchFamily="34" charset="0"/>
            </a:endParaRPr>
          </a:p>
        </p:txBody>
      </p:sp>
      <p:sp>
        <p:nvSpPr>
          <p:cNvPr id="105" name="TextBox 104">
            <a:extLst>
              <a:ext uri="{FF2B5EF4-FFF2-40B4-BE49-F238E27FC236}">
                <a16:creationId xmlns:a16="http://schemas.microsoft.com/office/drawing/2014/main" id="{97A01034-95FD-46E5-8434-FA865BD209E8}"/>
              </a:ext>
            </a:extLst>
          </p:cNvPr>
          <p:cNvSpPr txBox="1"/>
          <p:nvPr/>
        </p:nvSpPr>
        <p:spPr>
          <a:xfrm>
            <a:off x="10607941" y="30303864"/>
            <a:ext cx="11441124"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2. Theta shift is consistent across animals</a:t>
            </a:r>
          </a:p>
        </p:txBody>
      </p:sp>
      <p:sp>
        <p:nvSpPr>
          <p:cNvPr id="111" name="TextBox 110">
            <a:extLst>
              <a:ext uri="{FF2B5EF4-FFF2-40B4-BE49-F238E27FC236}">
                <a16:creationId xmlns:a16="http://schemas.microsoft.com/office/drawing/2014/main" id="{64983FDC-2B38-4AC9-95A1-2BCA4B760DC5}"/>
              </a:ext>
            </a:extLst>
          </p:cNvPr>
          <p:cNvSpPr txBox="1"/>
          <p:nvPr/>
        </p:nvSpPr>
        <p:spPr>
          <a:xfrm>
            <a:off x="10184237" y="16725470"/>
            <a:ext cx="9360043" cy="461665"/>
          </a:xfrm>
          <a:prstGeom prst="rect">
            <a:avLst/>
          </a:prstGeom>
          <a:noFill/>
        </p:spPr>
        <p:txBody>
          <a:bodyPr wrap="square" rtlCol="0">
            <a:spAutoFit/>
          </a:bodyPr>
          <a:lstStyle/>
          <a:p>
            <a:pPr>
              <a:spcAft>
                <a:spcPts val="400"/>
              </a:spcAft>
            </a:pPr>
            <a:endParaRPr lang="en-US" sz="2400" dirty="0">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B1239D4A-D8AB-439D-B533-B8FEF1FEDE94}"/>
              </a:ext>
            </a:extLst>
          </p:cNvPr>
          <p:cNvSpPr txBox="1"/>
          <p:nvPr/>
        </p:nvSpPr>
        <p:spPr>
          <a:xfrm>
            <a:off x="15069729" y="16221531"/>
            <a:ext cx="4610803" cy="1938992"/>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Population activity improves predictability of cell spiking similarly during scopolamine and baseline, indicating intact assemblies.</a:t>
            </a:r>
          </a:p>
        </p:txBody>
      </p:sp>
      <p:sp>
        <p:nvSpPr>
          <p:cNvPr id="56" name="TextBox 55">
            <a:extLst>
              <a:ext uri="{FF2B5EF4-FFF2-40B4-BE49-F238E27FC236}">
                <a16:creationId xmlns:a16="http://schemas.microsoft.com/office/drawing/2014/main" id="{9E753410-F46A-43E0-8432-77D930690456}"/>
              </a:ext>
            </a:extLst>
          </p:cNvPr>
          <p:cNvSpPr txBox="1"/>
          <p:nvPr/>
        </p:nvSpPr>
        <p:spPr>
          <a:xfrm>
            <a:off x="20262541" y="18222590"/>
            <a:ext cx="8886600"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4. Zero lag in theta power hints at standing wave</a:t>
            </a:r>
            <a:endParaRPr lang="en-US" sz="4839" b="1" dirty="0"/>
          </a:p>
        </p:txBody>
      </p:sp>
      <p:sp>
        <p:nvSpPr>
          <p:cNvPr id="232" name="TextBox 231">
            <a:extLst>
              <a:ext uri="{FF2B5EF4-FFF2-40B4-BE49-F238E27FC236}">
                <a16:creationId xmlns:a16="http://schemas.microsoft.com/office/drawing/2014/main" id="{62C3ED25-D135-4DD6-ADE2-C6DDECF96937}"/>
              </a:ext>
            </a:extLst>
          </p:cNvPr>
          <p:cNvSpPr txBox="1"/>
          <p:nvPr/>
        </p:nvSpPr>
        <p:spPr>
          <a:xfrm>
            <a:off x="11049439" y="28693582"/>
            <a:ext cx="7340042" cy="461665"/>
          </a:xfrm>
          <a:prstGeom prst="rect">
            <a:avLst/>
          </a:prstGeom>
          <a:noFill/>
        </p:spPr>
        <p:txBody>
          <a:bodyPr wrap="square" rtlCol="0">
            <a:spAutoFit/>
          </a:bodyPr>
          <a:lstStyle/>
          <a:p>
            <a:r>
              <a:rPr lang="en-US" sz="2400" i="1" dirty="0">
                <a:latin typeface="Arial" panose="020B0604020202020204" pitchFamily="34" charset="0"/>
                <a:cs typeface="Arial" panose="020B0604020202020204" pitchFamily="34" charset="0"/>
              </a:rPr>
              <a:t>Averaged theta cycles across recording session</a:t>
            </a:r>
          </a:p>
        </p:txBody>
      </p:sp>
      <p:sp>
        <p:nvSpPr>
          <p:cNvPr id="233" name="TextBox 232">
            <a:extLst>
              <a:ext uri="{FF2B5EF4-FFF2-40B4-BE49-F238E27FC236}">
                <a16:creationId xmlns:a16="http://schemas.microsoft.com/office/drawing/2014/main" id="{689D9F60-12B4-4E6B-B3F9-1CF32C9E4518}"/>
              </a:ext>
            </a:extLst>
          </p:cNvPr>
          <p:cNvSpPr txBox="1"/>
          <p:nvPr/>
        </p:nvSpPr>
        <p:spPr>
          <a:xfrm>
            <a:off x="10090631" y="33394519"/>
            <a:ext cx="4352546" cy="1200329"/>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CCG alignment preserved as well after scopolamine injection as in saline control</a:t>
            </a:r>
          </a:p>
        </p:txBody>
      </p:sp>
      <p:sp>
        <p:nvSpPr>
          <p:cNvPr id="74" name="TextBox 73">
            <a:extLst>
              <a:ext uri="{FF2B5EF4-FFF2-40B4-BE49-F238E27FC236}">
                <a16:creationId xmlns:a16="http://schemas.microsoft.com/office/drawing/2014/main" id="{73E79E2E-031C-482A-9125-3D4EB3D38AEE}"/>
              </a:ext>
            </a:extLst>
          </p:cNvPr>
          <p:cNvSpPr txBox="1"/>
          <p:nvPr/>
        </p:nvSpPr>
        <p:spPr>
          <a:xfrm>
            <a:off x="10184237" y="35277532"/>
            <a:ext cx="4352546" cy="1200329"/>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Overall correlation between cell pairs is modestly, but significantly, increased</a:t>
            </a:r>
          </a:p>
        </p:txBody>
      </p:sp>
      <p:sp>
        <p:nvSpPr>
          <p:cNvPr id="240" name="TextBox 239">
            <a:extLst>
              <a:ext uri="{FF2B5EF4-FFF2-40B4-BE49-F238E27FC236}">
                <a16:creationId xmlns:a16="http://schemas.microsoft.com/office/drawing/2014/main" id="{B77C564F-CDAC-4AE9-AE3A-4D82F4C06617}"/>
              </a:ext>
            </a:extLst>
          </p:cNvPr>
          <p:cNvSpPr txBox="1"/>
          <p:nvPr/>
        </p:nvSpPr>
        <p:spPr>
          <a:xfrm>
            <a:off x="24597055" y="19108347"/>
            <a:ext cx="4046398" cy="1938992"/>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Left </a:t>
            </a:r>
            <a:r>
              <a:rPr lang="en-US" sz="2400" dirty="0">
                <a:latin typeface="Arial" panose="020B0604020202020204" pitchFamily="34" charset="0"/>
                <a:cs typeface="Arial" panose="020B0604020202020204" pitchFamily="34" charset="0"/>
              </a:rPr>
              <a:t>LFP </a:t>
            </a:r>
            <a:r>
              <a:rPr lang="en-US" sz="2400" dirty="0" err="1">
                <a:latin typeface="Arial" panose="020B0604020202020204" pitchFamily="34" charset="0"/>
                <a:cs typeface="Arial" panose="020B0604020202020204" pitchFamily="34" charset="0"/>
              </a:rPr>
              <a:t>xCorr</a:t>
            </a:r>
            <a:r>
              <a:rPr lang="en-US" sz="2400" dirty="0">
                <a:latin typeface="Arial" panose="020B0604020202020204" pitchFamily="34" charset="0"/>
                <a:cs typeface="Arial" panose="020B0604020202020204" pitchFamily="34" charset="0"/>
              </a:rPr>
              <a:t> showing a progressive shift in theta</a:t>
            </a:r>
          </a:p>
          <a:p>
            <a:endParaRPr lang="en-US" sz="2400" b="1" dirty="0">
              <a:latin typeface="Arial" panose="020B0604020202020204" pitchFamily="34" charset="0"/>
              <a:cs typeface="Arial" panose="020B0604020202020204" pitchFamily="34" charset="0"/>
            </a:endParaRPr>
          </a:p>
          <a:p>
            <a:r>
              <a:rPr lang="en-US" sz="2400" b="1" dirty="0">
                <a:latin typeface="Arial" panose="020B0604020202020204" pitchFamily="34" charset="0"/>
                <a:cs typeface="Arial" panose="020B0604020202020204" pitchFamily="34" charset="0"/>
              </a:rPr>
              <a:t>Right </a:t>
            </a:r>
            <a:r>
              <a:rPr lang="en-US" sz="2400" dirty="0">
                <a:latin typeface="Arial" panose="020B0604020202020204" pitchFamily="34" charset="0"/>
                <a:cs typeface="Arial" panose="020B0604020202020204" pitchFamily="34" charset="0"/>
              </a:rPr>
              <a:t>Theta power </a:t>
            </a:r>
            <a:r>
              <a:rPr lang="en-US" sz="2400" dirty="0" err="1">
                <a:latin typeface="Arial" panose="020B0604020202020204" pitchFamily="34" charset="0"/>
                <a:cs typeface="Arial" panose="020B0604020202020204" pitchFamily="34" charset="0"/>
              </a:rPr>
              <a:t>xCorr</a:t>
            </a:r>
            <a:r>
              <a:rPr lang="en-US" sz="2400" dirty="0">
                <a:latin typeface="Arial" panose="020B0604020202020204" pitchFamily="34" charset="0"/>
                <a:cs typeface="Arial" panose="020B0604020202020204" pitchFamily="34" charset="0"/>
              </a:rPr>
              <a:t>, displaying a 0 lag in power</a:t>
            </a:r>
            <a:endParaRPr lang="en-US" sz="2400" b="1" dirty="0">
              <a:latin typeface="Arial" panose="020B0604020202020204" pitchFamily="34" charset="0"/>
              <a:cs typeface="Arial" panose="020B0604020202020204" pitchFamily="34" charset="0"/>
            </a:endParaRPr>
          </a:p>
        </p:txBody>
      </p:sp>
      <p:sp>
        <p:nvSpPr>
          <p:cNvPr id="243" name="TextBox 242">
            <a:extLst>
              <a:ext uri="{FF2B5EF4-FFF2-40B4-BE49-F238E27FC236}">
                <a16:creationId xmlns:a16="http://schemas.microsoft.com/office/drawing/2014/main" id="{A7D368F6-5ACF-4F62-AE9B-58F7F08AE232}"/>
              </a:ext>
            </a:extLst>
          </p:cNvPr>
          <p:cNvSpPr txBox="1"/>
          <p:nvPr/>
        </p:nvSpPr>
        <p:spPr>
          <a:xfrm>
            <a:off x="23658201" y="15941940"/>
            <a:ext cx="5311390" cy="1938992"/>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Decoding position from 40ms epochs gives same peak probability of position under scopolamine, indicating that population code at fine temporal scale (40ms) remains intact.</a:t>
            </a:r>
          </a:p>
        </p:txBody>
      </p:sp>
      <p:sp>
        <p:nvSpPr>
          <p:cNvPr id="84" name="TextBox 83">
            <a:extLst>
              <a:ext uri="{FF2B5EF4-FFF2-40B4-BE49-F238E27FC236}">
                <a16:creationId xmlns:a16="http://schemas.microsoft.com/office/drawing/2014/main" id="{AD2AA061-0CB7-47D5-B845-4F716791FFBB}"/>
              </a:ext>
            </a:extLst>
          </p:cNvPr>
          <p:cNvSpPr txBox="1"/>
          <p:nvPr/>
        </p:nvSpPr>
        <p:spPr>
          <a:xfrm>
            <a:off x="20222844" y="23622522"/>
            <a:ext cx="8205923" cy="830997"/>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Like in the hippocampus, theta is a traveling wave across the dorsal/ventral axis of the medial entorhinal cortex </a:t>
            </a:r>
          </a:p>
        </p:txBody>
      </p:sp>
      <p:sp>
        <p:nvSpPr>
          <p:cNvPr id="2" name="TextBox 1"/>
          <p:cNvSpPr txBox="1"/>
          <p:nvPr/>
        </p:nvSpPr>
        <p:spPr>
          <a:xfrm>
            <a:off x="20153756" y="26280709"/>
            <a:ext cx="5255153" cy="830997"/>
          </a:xfrm>
          <a:prstGeom prst="rect">
            <a:avLst/>
          </a:prstGeom>
          <a:noFill/>
        </p:spPr>
        <p:txBody>
          <a:bodyPr wrap="square" rtlCol="0">
            <a:spAutoFit/>
          </a:bodyPr>
          <a:lstStyle/>
          <a:p>
            <a:pPr marL="381019" indent="-381019">
              <a:buFont typeface="Wingdings" panose="05000000000000000000" pitchFamily="2" charset="2"/>
              <a:buChar char="§"/>
            </a:pPr>
            <a:r>
              <a:rPr lang="en-US" sz="2400" dirty="0">
                <a:latin typeface="Arial" panose="020B0604020202020204" pitchFamily="34" charset="0"/>
                <a:cs typeface="Arial" panose="020B0604020202020204" pitchFamily="34" charset="0"/>
              </a:rPr>
              <a:t>What is causing the loss of phase precession?</a:t>
            </a:r>
          </a:p>
        </p:txBody>
      </p:sp>
      <p:sp>
        <p:nvSpPr>
          <p:cNvPr id="154" name="TextBox 153"/>
          <p:cNvSpPr txBox="1"/>
          <p:nvPr/>
        </p:nvSpPr>
        <p:spPr>
          <a:xfrm>
            <a:off x="22601239" y="36565384"/>
            <a:ext cx="4357485"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REFERENCES</a:t>
            </a:r>
          </a:p>
        </p:txBody>
      </p:sp>
      <p:pic>
        <p:nvPicPr>
          <p:cNvPr id="7" name="Picture 6"/>
          <p:cNvPicPr>
            <a:picLocks noChangeAspect="1"/>
          </p:cNvPicPr>
          <p:nvPr/>
        </p:nvPicPr>
        <p:blipFill>
          <a:blip r:embed="rId2">
            <a:duotone>
              <a:schemeClr val="bg2">
                <a:shade val="45000"/>
                <a:satMod val="135000"/>
              </a:schemeClr>
              <a:prstClr val="white"/>
            </a:duotone>
          </a:blip>
          <a:stretch>
            <a:fillRect/>
          </a:stretch>
        </p:blipFill>
        <p:spPr>
          <a:xfrm>
            <a:off x="1436914" y="443977"/>
            <a:ext cx="3210118" cy="3180244"/>
          </a:xfrm>
          <a:prstGeom prst="rect">
            <a:avLst/>
          </a:prstGeom>
        </p:spPr>
      </p:pic>
      <p:pic>
        <p:nvPicPr>
          <p:cNvPr id="67" name="Picture 66">
            <a:extLst>
              <a:ext uri="{FF2B5EF4-FFF2-40B4-BE49-F238E27FC236}">
                <a16:creationId xmlns:a16="http://schemas.microsoft.com/office/drawing/2014/main" id="{3BF246EE-3F46-40B0-97C0-580D661C5029}"/>
              </a:ext>
            </a:extLst>
          </p:cNvPr>
          <p:cNvPicPr>
            <a:picLocks noChangeAspect="1"/>
          </p:cNvPicPr>
          <p:nvPr/>
        </p:nvPicPr>
        <p:blipFill>
          <a:blip r:embed="rId3"/>
          <a:stretch>
            <a:fillRect/>
          </a:stretch>
        </p:blipFill>
        <p:spPr>
          <a:xfrm>
            <a:off x="-36275" y="38417853"/>
            <a:ext cx="2686064" cy="2686064"/>
          </a:xfrm>
          <a:prstGeom prst="rect">
            <a:avLst/>
          </a:prstGeom>
        </p:spPr>
      </p:pic>
      <p:sp>
        <p:nvSpPr>
          <p:cNvPr id="68" name="TextBox 67">
            <a:extLst>
              <a:ext uri="{FF2B5EF4-FFF2-40B4-BE49-F238E27FC236}">
                <a16:creationId xmlns:a16="http://schemas.microsoft.com/office/drawing/2014/main" id="{5FF12475-6EC9-45A3-B8DF-827290649B79}"/>
              </a:ext>
            </a:extLst>
          </p:cNvPr>
          <p:cNvSpPr txBox="1"/>
          <p:nvPr/>
        </p:nvSpPr>
        <p:spPr>
          <a:xfrm>
            <a:off x="1288605" y="11078633"/>
            <a:ext cx="7226344" cy="837024"/>
          </a:xfrm>
          <a:prstGeom prst="rect">
            <a:avLst/>
          </a:prstGeom>
          <a:noFill/>
        </p:spPr>
        <p:txBody>
          <a:bodyPr wrap="square" rtlCol="0">
            <a:spAutoFit/>
          </a:bodyPr>
          <a:lstStyle/>
          <a:p>
            <a:pPr algn="ctr"/>
            <a:r>
              <a:rPr lang="en-US" sz="4839" b="1" dirty="0">
                <a:latin typeface="Arial" panose="020B0604020202020204" pitchFamily="34" charset="0"/>
                <a:cs typeface="Arial" panose="020B0604020202020204" pitchFamily="34" charset="0"/>
              </a:rPr>
              <a:t>Motivation</a:t>
            </a:r>
            <a:endParaRPr lang="en-US" sz="4839" dirty="0"/>
          </a:p>
        </p:txBody>
      </p:sp>
      <p:sp>
        <p:nvSpPr>
          <p:cNvPr id="73" name="Rounded Rectangle 121">
            <a:extLst>
              <a:ext uri="{FF2B5EF4-FFF2-40B4-BE49-F238E27FC236}">
                <a16:creationId xmlns:a16="http://schemas.microsoft.com/office/drawing/2014/main" id="{F191646A-4ADF-451A-8C48-7EBF37EB707C}"/>
              </a:ext>
            </a:extLst>
          </p:cNvPr>
          <p:cNvSpPr/>
          <p:nvPr/>
        </p:nvSpPr>
        <p:spPr>
          <a:xfrm>
            <a:off x="248375" y="25367396"/>
            <a:ext cx="9436405" cy="12773284"/>
          </a:xfrm>
          <a:prstGeom prst="roundRect">
            <a:avLst>
              <a:gd name="adj" fmla="val 0"/>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4839" dirty="0">
              <a:latin typeface="Arial" panose="020B0604020202020204" pitchFamily="34" charset="0"/>
              <a:cs typeface="Arial" panose="020B0604020202020204" pitchFamily="34" charset="0"/>
            </a:endParaRPr>
          </a:p>
          <a:p>
            <a:pPr algn="ctr"/>
            <a:endParaRPr lang="en-US" sz="4839" dirty="0">
              <a:latin typeface="Arial" panose="020B0604020202020204" pitchFamily="34" charset="0"/>
              <a:cs typeface="Arial" panose="020B0604020202020204" pitchFamily="34" charset="0"/>
            </a:endParaRPr>
          </a:p>
        </p:txBody>
      </p:sp>
      <p:sp>
        <p:nvSpPr>
          <p:cNvPr id="75" name="TextBox 74">
            <a:extLst>
              <a:ext uri="{FF2B5EF4-FFF2-40B4-BE49-F238E27FC236}">
                <a16:creationId xmlns:a16="http://schemas.microsoft.com/office/drawing/2014/main" id="{E5B83A6B-E7B4-4312-A617-044B54B5165B}"/>
              </a:ext>
            </a:extLst>
          </p:cNvPr>
          <p:cNvSpPr txBox="1"/>
          <p:nvPr/>
        </p:nvSpPr>
        <p:spPr>
          <a:xfrm>
            <a:off x="22570982" y="29028611"/>
            <a:ext cx="3994484" cy="1581972"/>
          </a:xfrm>
          <a:prstGeom prst="rect">
            <a:avLst/>
          </a:prstGeom>
          <a:noFill/>
        </p:spPr>
        <p:txBody>
          <a:bodyPr wrap="square" rtlCol="0">
            <a:spAutoFit/>
          </a:bodyPr>
          <a:lstStyle/>
          <a:p>
            <a:pPr lvl="0" algn="ctr"/>
            <a:r>
              <a:rPr lang="en-US" sz="4840" b="1" dirty="0">
                <a:latin typeface="Arial" panose="020B0604020202020204" pitchFamily="34" charset="0"/>
                <a:cs typeface="Arial" panose="020B0604020202020204" pitchFamily="34" charset="0"/>
              </a:rPr>
              <a:t>FUTURE DIRECTIONS</a:t>
            </a:r>
            <a:endParaRPr lang="en-US" sz="4840" dirty="0">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5ECBC6D9-1F2D-498A-A2CC-19AC5BA298CE}"/>
              </a:ext>
            </a:extLst>
          </p:cNvPr>
          <p:cNvPicPr>
            <a:picLocks noChangeAspect="1"/>
          </p:cNvPicPr>
          <p:nvPr/>
        </p:nvPicPr>
        <p:blipFill>
          <a:blip r:embed="rId4"/>
          <a:stretch>
            <a:fillRect/>
          </a:stretch>
        </p:blipFill>
        <p:spPr>
          <a:xfrm>
            <a:off x="4307797" y="27311778"/>
            <a:ext cx="5168115" cy="3989422"/>
          </a:xfrm>
          <a:prstGeom prst="rect">
            <a:avLst/>
          </a:prstGeom>
        </p:spPr>
      </p:pic>
      <p:sp>
        <p:nvSpPr>
          <p:cNvPr id="51" name="TextBox 50"/>
          <p:cNvSpPr txBox="1"/>
          <p:nvPr/>
        </p:nvSpPr>
        <p:spPr>
          <a:xfrm>
            <a:off x="2614428" y="25501907"/>
            <a:ext cx="4574698" cy="1581972"/>
          </a:xfrm>
          <a:prstGeom prst="rect">
            <a:avLst/>
          </a:prstGeom>
          <a:noFill/>
        </p:spPr>
        <p:txBody>
          <a:bodyPr wrap="square" rtlCol="0">
            <a:spAutoFit/>
          </a:bodyPr>
          <a:lstStyle/>
          <a:p>
            <a:pPr lvl="0" algn="ctr"/>
            <a:r>
              <a:rPr lang="en-US" sz="4840" b="1" dirty="0">
                <a:latin typeface="Arial" panose="020B0604020202020204" pitchFamily="34" charset="0"/>
                <a:cs typeface="Arial" panose="020B0604020202020204" pitchFamily="34" charset="0"/>
              </a:rPr>
              <a:t>METHODS: </a:t>
            </a:r>
            <a:r>
              <a:rPr lang="en-US" sz="4840" i="1" dirty="0">
                <a:latin typeface="Arial" panose="020B0604020202020204" pitchFamily="34" charset="0"/>
                <a:cs typeface="Arial" panose="020B0604020202020204" pitchFamily="34" charset="0"/>
              </a:rPr>
              <a:t>Data Collection</a:t>
            </a:r>
          </a:p>
        </p:txBody>
      </p:sp>
      <p:pic>
        <p:nvPicPr>
          <p:cNvPr id="21" name="Picture 20">
            <a:extLst>
              <a:ext uri="{FF2B5EF4-FFF2-40B4-BE49-F238E27FC236}">
                <a16:creationId xmlns:a16="http://schemas.microsoft.com/office/drawing/2014/main" id="{7F8853AF-1AE6-4CDB-AFE8-548757F4538D}"/>
              </a:ext>
            </a:extLst>
          </p:cNvPr>
          <p:cNvPicPr>
            <a:picLocks noChangeAspect="1"/>
          </p:cNvPicPr>
          <p:nvPr/>
        </p:nvPicPr>
        <p:blipFill>
          <a:blip r:embed="rId5"/>
          <a:stretch>
            <a:fillRect/>
          </a:stretch>
        </p:blipFill>
        <p:spPr>
          <a:xfrm>
            <a:off x="1491412" y="15779398"/>
            <a:ext cx="6950330" cy="5123969"/>
          </a:xfrm>
          <a:prstGeom prst="rect">
            <a:avLst/>
          </a:prstGeom>
        </p:spPr>
      </p:pic>
      <p:sp>
        <p:nvSpPr>
          <p:cNvPr id="79" name="TextBox 78">
            <a:extLst>
              <a:ext uri="{FF2B5EF4-FFF2-40B4-BE49-F238E27FC236}">
                <a16:creationId xmlns:a16="http://schemas.microsoft.com/office/drawing/2014/main" id="{11053073-DA1D-4597-83DB-3458342B92F8}"/>
              </a:ext>
            </a:extLst>
          </p:cNvPr>
          <p:cNvSpPr txBox="1"/>
          <p:nvPr/>
        </p:nvSpPr>
        <p:spPr>
          <a:xfrm>
            <a:off x="12664579" y="11180047"/>
            <a:ext cx="4574698" cy="1581972"/>
          </a:xfrm>
          <a:prstGeom prst="rect">
            <a:avLst/>
          </a:prstGeom>
          <a:noFill/>
        </p:spPr>
        <p:txBody>
          <a:bodyPr wrap="square" rtlCol="0">
            <a:spAutoFit/>
          </a:bodyPr>
          <a:lstStyle/>
          <a:p>
            <a:pPr lvl="0" algn="ctr"/>
            <a:r>
              <a:rPr lang="en-US" sz="4840" b="1" dirty="0">
                <a:latin typeface="Arial" panose="020B0604020202020204" pitchFamily="34" charset="0"/>
                <a:cs typeface="Arial" panose="020B0604020202020204" pitchFamily="34" charset="0"/>
              </a:rPr>
              <a:t>METHODS: </a:t>
            </a:r>
            <a:r>
              <a:rPr lang="en-US" sz="4840" i="1" dirty="0">
                <a:latin typeface="Arial" panose="020B0604020202020204" pitchFamily="34" charset="0"/>
                <a:cs typeface="Arial" panose="020B0604020202020204" pitchFamily="34" charset="0"/>
              </a:rPr>
              <a:t>Data Analysis</a:t>
            </a:r>
          </a:p>
        </p:txBody>
      </p:sp>
      <p:pic>
        <p:nvPicPr>
          <p:cNvPr id="27" name="Picture 26">
            <a:extLst>
              <a:ext uri="{FF2B5EF4-FFF2-40B4-BE49-F238E27FC236}">
                <a16:creationId xmlns:a16="http://schemas.microsoft.com/office/drawing/2014/main" id="{F5066A62-7513-4180-BEFB-F246B0416068}"/>
              </a:ext>
            </a:extLst>
          </p:cNvPr>
          <p:cNvPicPr>
            <a:picLocks noChangeAspect="1"/>
          </p:cNvPicPr>
          <p:nvPr/>
        </p:nvPicPr>
        <p:blipFill>
          <a:blip r:embed="rId6"/>
          <a:stretch>
            <a:fillRect/>
          </a:stretch>
        </p:blipFill>
        <p:spPr>
          <a:xfrm>
            <a:off x="14277131" y="32785953"/>
            <a:ext cx="5334000" cy="4000500"/>
          </a:xfrm>
          <a:prstGeom prst="rect">
            <a:avLst/>
          </a:prstGeom>
        </p:spPr>
      </p:pic>
      <p:pic>
        <p:nvPicPr>
          <p:cNvPr id="29" name="Picture 28">
            <a:extLst>
              <a:ext uri="{FF2B5EF4-FFF2-40B4-BE49-F238E27FC236}">
                <a16:creationId xmlns:a16="http://schemas.microsoft.com/office/drawing/2014/main" id="{B406C083-2312-4EE9-BB0F-8A091C11B174}"/>
              </a:ext>
            </a:extLst>
          </p:cNvPr>
          <p:cNvPicPr>
            <a:picLocks noChangeAspect="1"/>
          </p:cNvPicPr>
          <p:nvPr/>
        </p:nvPicPr>
        <p:blipFill>
          <a:blip r:embed="rId7"/>
          <a:stretch>
            <a:fillRect/>
          </a:stretch>
        </p:blipFill>
        <p:spPr>
          <a:xfrm>
            <a:off x="22655659" y="18698058"/>
            <a:ext cx="1790099" cy="2777740"/>
          </a:xfrm>
          <a:prstGeom prst="rect">
            <a:avLst/>
          </a:prstGeom>
        </p:spPr>
      </p:pic>
      <p:pic>
        <p:nvPicPr>
          <p:cNvPr id="228" name="Picture 227">
            <a:extLst>
              <a:ext uri="{FF2B5EF4-FFF2-40B4-BE49-F238E27FC236}">
                <a16:creationId xmlns:a16="http://schemas.microsoft.com/office/drawing/2014/main" id="{C011A4E4-103D-4419-AA21-DDA24988C475}"/>
              </a:ext>
            </a:extLst>
          </p:cNvPr>
          <p:cNvPicPr>
            <a:picLocks noChangeAspect="1"/>
          </p:cNvPicPr>
          <p:nvPr/>
        </p:nvPicPr>
        <p:blipFill>
          <a:blip r:embed="rId8"/>
          <a:stretch>
            <a:fillRect/>
          </a:stretch>
        </p:blipFill>
        <p:spPr>
          <a:xfrm>
            <a:off x="20734380" y="18660148"/>
            <a:ext cx="1790099" cy="2777740"/>
          </a:xfrm>
          <a:prstGeom prst="rect">
            <a:avLst/>
          </a:prstGeom>
        </p:spPr>
      </p:pic>
      <p:pic>
        <p:nvPicPr>
          <p:cNvPr id="236" name="Picture 235">
            <a:extLst>
              <a:ext uri="{FF2B5EF4-FFF2-40B4-BE49-F238E27FC236}">
                <a16:creationId xmlns:a16="http://schemas.microsoft.com/office/drawing/2014/main" id="{E04C517F-1670-4B45-9D51-3296BF2D57B8}"/>
              </a:ext>
            </a:extLst>
          </p:cNvPr>
          <p:cNvPicPr>
            <a:picLocks noChangeAspect="1"/>
          </p:cNvPicPr>
          <p:nvPr/>
        </p:nvPicPr>
        <p:blipFill rotWithShape="1">
          <a:blip r:embed="rId9"/>
          <a:srcRect l="8086" t="8101" r="61717" b="30162"/>
          <a:stretch/>
        </p:blipFill>
        <p:spPr>
          <a:xfrm>
            <a:off x="413005" y="27716765"/>
            <a:ext cx="3952019" cy="2925171"/>
          </a:xfrm>
          <a:prstGeom prst="rect">
            <a:avLst/>
          </a:prstGeom>
        </p:spPr>
      </p:pic>
      <p:pic>
        <p:nvPicPr>
          <p:cNvPr id="248" name="Graphic 247">
            <a:extLst>
              <a:ext uri="{FF2B5EF4-FFF2-40B4-BE49-F238E27FC236}">
                <a16:creationId xmlns:a16="http://schemas.microsoft.com/office/drawing/2014/main" id="{C87E5E31-02F1-4AAE-9235-BF958AC2739F}"/>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10973" t="7270" r="9140" b="11990"/>
          <a:stretch/>
        </p:blipFill>
        <p:spPr>
          <a:xfrm>
            <a:off x="14688936" y="22896149"/>
            <a:ext cx="4189838" cy="3701574"/>
          </a:xfrm>
          <a:prstGeom prst="rect">
            <a:avLst/>
          </a:prstGeom>
        </p:spPr>
      </p:pic>
      <p:pic>
        <p:nvPicPr>
          <p:cNvPr id="252" name="Graphic 251">
            <a:extLst>
              <a:ext uri="{FF2B5EF4-FFF2-40B4-BE49-F238E27FC236}">
                <a16:creationId xmlns:a16="http://schemas.microsoft.com/office/drawing/2014/main" id="{07AF549E-8F37-471A-9E04-CFED269B9A3A}"/>
              </a:ext>
            </a:extLst>
          </p:cNvPr>
          <p:cNvPicPr>
            <a:picLocks noChangeAspect="1"/>
          </p:cNvPicPr>
          <p:nvPr/>
        </p:nvPicPr>
        <p:blipFill rotWithShape="1">
          <a:blip r:embed="rId12">
            <a:extLst>
              <a:ext uri="{96DAC541-7B7A-43D3-8B79-37D633B846F1}">
                <asvg:svgBlip xmlns:asvg="http://schemas.microsoft.com/office/drawing/2016/SVG/main" r:embed="rId13"/>
              </a:ext>
            </a:extLst>
          </a:blip>
          <a:srcRect l="9736" t="10252" r="14808" b="12085"/>
          <a:stretch/>
        </p:blipFill>
        <p:spPr>
          <a:xfrm>
            <a:off x="10703756" y="22972361"/>
            <a:ext cx="3674887" cy="3478867"/>
          </a:xfrm>
          <a:prstGeom prst="rect">
            <a:avLst/>
          </a:prstGeom>
        </p:spPr>
      </p:pic>
    </p:spTree>
    <p:extLst>
      <p:ext uri="{BB962C8B-B14F-4D97-AF65-F5344CB8AC3E}">
        <p14:creationId xmlns:p14="http://schemas.microsoft.com/office/powerpoint/2010/main" val="123380552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47809</TotalTime>
  <Words>652</Words>
  <Application>Microsoft Office PowerPoint</Application>
  <PresentationFormat>Custom</PresentationFormat>
  <Paragraphs>78</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Blake Schritter</cp:lastModifiedBy>
  <cp:revision>405</cp:revision>
  <cp:lastPrinted>2017-11-09T15:07:06Z</cp:lastPrinted>
  <dcterms:created xsi:type="dcterms:W3CDTF">2016-09-28T04:02:47Z</dcterms:created>
  <dcterms:modified xsi:type="dcterms:W3CDTF">2018-03-20T04:03:03Z</dcterms:modified>
</cp:coreProperties>
</file>

<file path=docProps/thumbnail.jpeg>
</file>